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6" d="100"/>
          <a:sy n="36" d="100"/>
        </p:scale>
        <p:origin x="6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8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5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5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45168-2691-4D87-8878-BF1A1DAE50E3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tiff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72706E5C-E4C3-65E2-6979-15B64A57F544}"/>
              </a:ext>
            </a:extLst>
          </p:cNvPr>
          <p:cNvSpPr/>
          <p:nvPr/>
        </p:nvSpPr>
        <p:spPr>
          <a:xfrm>
            <a:off x="18852324" y="7423141"/>
            <a:ext cx="13543574" cy="249832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8FD38A-9E3E-F703-1C3A-0C54CA06B425}"/>
              </a:ext>
            </a:extLst>
          </p:cNvPr>
          <p:cNvSpPr txBox="1"/>
          <p:nvPr/>
        </p:nvSpPr>
        <p:spPr>
          <a:xfrm>
            <a:off x="24312961" y="7528698"/>
            <a:ext cx="7078107" cy="1007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8960D7-0E2B-5627-F22D-EAC9127EE3B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143" y="12143565"/>
            <a:ext cx="1828800" cy="182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4C5670-9A4E-65BE-C6F4-CA35C55C322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330" y="12101550"/>
            <a:ext cx="1828800" cy="1828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C849655-B5CE-17CA-4708-AE22CBDB9B0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769160" y="10069634"/>
            <a:ext cx="1828800" cy="182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970F05-661A-F4A4-B330-F771C37246C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85715" y="10069925"/>
            <a:ext cx="1828800" cy="18288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2038970-DBC7-D785-CEAB-71EB51790B8D}"/>
              </a:ext>
            </a:extLst>
          </p:cNvPr>
          <p:cNvSpPr txBox="1"/>
          <p:nvPr/>
        </p:nvSpPr>
        <p:spPr>
          <a:xfrm>
            <a:off x="20875467" y="14980811"/>
            <a:ext cx="9832117" cy="526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Very strong correlation between L and M cone inputs (r = 0.88)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1C3476-9D93-9EA9-6566-22DA596236B6}"/>
              </a:ext>
            </a:extLst>
          </p:cNvPr>
          <p:cNvSpPr txBox="1"/>
          <p:nvPr/>
        </p:nvSpPr>
        <p:spPr>
          <a:xfrm>
            <a:off x="20496347" y="25516736"/>
            <a:ext cx="7862383" cy="65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F05E1-9AB0-61E1-3FB4-8B7963FC2C76}"/>
              </a:ext>
            </a:extLst>
          </p:cNvPr>
          <p:cNvSpPr txBox="1"/>
          <p:nvPr/>
        </p:nvSpPr>
        <p:spPr>
          <a:xfrm>
            <a:off x="19559503" y="8761244"/>
            <a:ext cx="70781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neurons have both chromatic and achromatic center-surround receptive fields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8D9DDD-3B02-8C05-3054-AF95D80CB1B9}"/>
              </a:ext>
            </a:extLst>
          </p:cNvPr>
          <p:cNvSpPr txBox="1"/>
          <p:nvPr/>
        </p:nvSpPr>
        <p:spPr>
          <a:xfrm>
            <a:off x="20655670" y="25516736"/>
            <a:ext cx="10683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PCA shows that most of the variance in receptive fields is achromatic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390D9B-85ED-2C6A-1170-A845E142F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83417" y="25975601"/>
            <a:ext cx="3420426" cy="55677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11B35F-DD7B-A4C1-FF7B-353FAB4F64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12961" y="26061129"/>
            <a:ext cx="2785691" cy="55677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18445C-58D4-B7D2-3CE7-319CDD399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05392" y="26099714"/>
            <a:ext cx="2943039" cy="54436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D7D30B-362A-DCE4-8507-3F813917ADE5}"/>
              </a:ext>
            </a:extLst>
          </p:cNvPr>
          <p:cNvSpPr txBox="1"/>
          <p:nvPr/>
        </p:nvSpPr>
        <p:spPr>
          <a:xfrm>
            <a:off x="21265606" y="31873701"/>
            <a:ext cx="8701232" cy="46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Distance from RF center (pixels)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9ABAC-70FC-15F4-8F06-E03AF95FA4E5}"/>
              </a:ext>
            </a:extLst>
          </p:cNvPr>
          <p:cNvSpPr/>
          <p:nvPr/>
        </p:nvSpPr>
        <p:spPr>
          <a:xfrm>
            <a:off x="2517812" y="7416695"/>
            <a:ext cx="15775376" cy="118189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1FB2B04-0D4A-42C6-9407-6ADD49C557C1}"/>
              </a:ext>
            </a:extLst>
          </p:cNvPr>
          <p:cNvSpPr/>
          <p:nvPr/>
        </p:nvSpPr>
        <p:spPr>
          <a:xfrm>
            <a:off x="6161309" y="703675"/>
            <a:ext cx="30763029" cy="420528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43" dirty="0">
                <a:solidFill>
                  <a:schemeClr val="tx1"/>
                </a:solidFill>
                <a:latin typeface="Arial Rounded MT Bold" panose="020F0704030504030204" pitchFamily="34" charset="0"/>
              </a:rPr>
              <a:t>How to efficiently encode chromatic natural images in the retina </a:t>
            </a:r>
            <a:endParaRPr lang="en-US" sz="2106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3949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345" dirty="0">
                <a:solidFill>
                  <a:schemeClr val="tx1"/>
                </a:solidFill>
                <a:latin typeface="Arial Rounded MT Bold" panose="020F0704030504030204" pitchFamily="34" charset="0"/>
              </a:rPr>
              <a:t>David St-</a:t>
            </a:r>
            <a:r>
              <a:rPr lang="en-US" sz="4345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Amand</a:t>
            </a:r>
            <a:r>
              <a:rPr lang="en-US" sz="4345" dirty="0">
                <a:solidFill>
                  <a:schemeClr val="tx1"/>
                </a:solidFill>
                <a:latin typeface="Arial Rounded MT Bold" panose="020F0704030504030204" pitchFamily="34" charset="0"/>
              </a:rPr>
              <a:t>, Greg Field and John Pearson</a:t>
            </a:r>
            <a:endParaRPr lang="en-US" sz="2106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1318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635" dirty="0">
                <a:solidFill>
                  <a:schemeClr val="tx1"/>
                </a:solidFill>
                <a:latin typeface="Arial Rounded MT Bold" panose="020F0704030504030204" pitchFamily="34" charset="0"/>
              </a:rPr>
              <a:t>Pearson Lab, Neurobiology Department, Duke University, Durham, NC, USA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502D2-D748-95AA-A98C-ACD2D386FACF}"/>
              </a:ext>
            </a:extLst>
          </p:cNvPr>
          <p:cNvSpPr txBox="1"/>
          <p:nvPr/>
        </p:nvSpPr>
        <p:spPr>
          <a:xfrm>
            <a:off x="8066538" y="7467515"/>
            <a:ext cx="3703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3E832-F188-C87E-1830-F4C96A6B8DD5}"/>
              </a:ext>
            </a:extLst>
          </p:cNvPr>
          <p:cNvSpPr txBox="1"/>
          <p:nvPr/>
        </p:nvSpPr>
        <p:spPr>
          <a:xfrm>
            <a:off x="35925411" y="7423141"/>
            <a:ext cx="3917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Discussion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63455D-A532-1624-D585-E38BEE8CFD47}"/>
              </a:ext>
            </a:extLst>
          </p:cNvPr>
          <p:cNvSpPr txBox="1"/>
          <p:nvPr/>
        </p:nvSpPr>
        <p:spPr>
          <a:xfrm>
            <a:off x="2768995" y="8411034"/>
            <a:ext cx="1528463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Efficient coding: Sensory systems should efficiently encode their inputs (Barlow, 1961)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Efficient coding models have been especially successful at explaining how populations of neurons should encode achromatic natural images (</a:t>
            </a:r>
            <a:r>
              <a:rPr lang="en-US" sz="3200" dirty="0" err="1"/>
              <a:t>Karklin</a:t>
            </a:r>
            <a:r>
              <a:rPr lang="en-US" sz="3200" dirty="0"/>
              <a:t> &amp; </a:t>
            </a:r>
            <a:r>
              <a:rPr lang="en-US" sz="3200" dirty="0" err="1"/>
              <a:t>Simoncelli</a:t>
            </a:r>
            <a:r>
              <a:rPr lang="en-US" sz="3200" dirty="0"/>
              <a:t>, 2011; Jun et al., 2021)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Many neurons in the retina (especially in the fovea) encode the difference between Long, Medium and Short cones. This color-opponency strategy has previously been shown to be efficient (</a:t>
            </a:r>
            <a:r>
              <a:rPr lang="en-US" sz="3200" dirty="0" err="1"/>
              <a:t>Buchsbaum</a:t>
            </a:r>
            <a:r>
              <a:rPr lang="en-US" sz="3200" dirty="0"/>
              <a:t> &amp; Gottschalk, 1983; </a:t>
            </a:r>
            <a:r>
              <a:rPr lang="en-US" sz="3200" dirty="0" err="1"/>
              <a:t>Atick</a:t>
            </a:r>
            <a:r>
              <a:rPr lang="en-US" sz="3200" dirty="0"/>
              <a:t> &amp; Redlich, 1992). However, how a population of retinal ganglion cells should encode different color-opponent signals is less well understood.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88C25DC-3C75-CB30-4BB4-F87C4F6F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883" y="14382900"/>
            <a:ext cx="4797918" cy="43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222FB7A3-7BFF-E525-F1CE-3607A754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92" y="14692613"/>
            <a:ext cx="7343598" cy="41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D5753E-1F4E-38F8-2BA8-A85C01A39328}"/>
              </a:ext>
            </a:extLst>
          </p:cNvPr>
          <p:cNvSpPr txBox="1"/>
          <p:nvPr/>
        </p:nvSpPr>
        <p:spPr>
          <a:xfrm>
            <a:off x="33152871" y="8433032"/>
            <a:ext cx="8467776" cy="960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Previous experiments have shown that: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80% of retinal ganglion cells (RGCs) are midget cells (red-green)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10% of RGCs are bistratified ganglion cells (blue-yellow)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10% of RGCs are parasol cells (black-white)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</a:t>
            </a:r>
            <a:r>
              <a:rPr lang="en-US" sz="2400" u="sng" dirty="0"/>
              <a:t>fovea</a:t>
            </a:r>
            <a:r>
              <a:rPr lang="en-US" sz="2400" dirty="0"/>
              <a:t>, midget cells are red-green opponent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the </a:t>
            </a:r>
            <a:r>
              <a:rPr lang="en-US" sz="2400" u="sng" dirty="0"/>
              <a:t>periphery</a:t>
            </a:r>
            <a:r>
              <a:rPr lang="en-US" sz="2400" dirty="0"/>
              <a:t>, midget cells are not red-green opponent and instead sum both L and M cone inputs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17B6321-912B-2F8F-18A2-7C8DE259E3DD}"/>
              </a:ext>
            </a:extLst>
          </p:cNvPr>
          <p:cNvGrpSpPr/>
          <p:nvPr/>
        </p:nvGrpSpPr>
        <p:grpSpPr>
          <a:xfrm>
            <a:off x="2517812" y="19762100"/>
            <a:ext cx="15823156" cy="12637859"/>
            <a:chOff x="4255928" y="22303245"/>
            <a:chExt cx="14670290" cy="117105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B15A0E-5FC8-216A-8930-C7DE5F4384CA}"/>
                </a:ext>
              </a:extLst>
            </p:cNvPr>
            <p:cNvSpPr/>
            <p:nvPr/>
          </p:nvSpPr>
          <p:spPr>
            <a:xfrm>
              <a:off x="4255928" y="22303245"/>
              <a:ext cx="14670290" cy="1171056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81E055E-9782-5C41-8820-79D0B3AD3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57773" y="23171776"/>
              <a:ext cx="12349256" cy="49843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FA263-3D4A-B88C-9E78-E1C4484FABE9}"/>
                </a:ext>
              </a:extLst>
            </p:cNvPr>
            <p:cNvSpPr txBox="1"/>
            <p:nvPr/>
          </p:nvSpPr>
          <p:spPr>
            <a:xfrm>
              <a:off x="4886697" y="30316615"/>
              <a:ext cx="495114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The weights are drawn from parametrized Difference of Gaussian</a:t>
              </a:r>
              <a:r>
                <a:rPr lang="en-US" sz="2400" b="1" dirty="0"/>
                <a:t>: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9B68CA-7D04-439F-15EB-E1D8E9231680}"/>
                </a:ext>
              </a:extLst>
            </p:cNvPr>
            <p:cNvSpPr txBox="1"/>
            <p:nvPr/>
          </p:nvSpPr>
          <p:spPr>
            <a:xfrm>
              <a:off x="4818324" y="22589587"/>
              <a:ext cx="3976992" cy="484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Efficient coding model</a:t>
              </a:r>
              <a:r>
                <a:rPr lang="en-US" sz="2800" dirty="0"/>
                <a:t>: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4F12AA-8301-AA19-6AB1-5E5710884031}"/>
                </a:ext>
              </a:extLst>
            </p:cNvPr>
            <p:cNvSpPr txBox="1"/>
            <p:nvPr/>
          </p:nvSpPr>
          <p:spPr>
            <a:xfrm>
              <a:off x="4911390" y="28323376"/>
              <a:ext cx="2953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Training objective: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E26057-5D55-B649-570C-2C6F7371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4191" y="28765347"/>
              <a:ext cx="3109148" cy="71663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E54F1B-3622-E37D-4279-E2A8C909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653" y="28799910"/>
              <a:ext cx="5841336" cy="90747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8B4AAC-6A5A-E4D7-A037-29B51A138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488" y="31225971"/>
              <a:ext cx="3124200" cy="3786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1F1A6-D148-6714-6E8F-DF37FD0D251D}"/>
                </a:ext>
              </a:extLst>
            </p:cNvPr>
            <p:cNvSpPr txBox="1"/>
            <p:nvPr/>
          </p:nvSpPr>
          <p:spPr>
            <a:xfrm>
              <a:off x="5257773" y="32480698"/>
              <a:ext cx="8701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We trained the model to efficiently encode natural images (12x12x3) from the Kyoto Natural Images Dataset in 498 different neurons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1EFE123-13A0-1532-3C21-E3C332B25CB9}"/>
                </a:ext>
              </a:extLst>
            </p:cNvPr>
            <p:cNvSpPr txBox="1"/>
            <p:nvPr/>
          </p:nvSpPr>
          <p:spPr>
            <a:xfrm>
              <a:off x="13059564" y="29731992"/>
              <a:ext cx="5532863" cy="770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Receptive field centers were fixed to form six different mosaics with same centers: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685A7C5-7B13-4EE1-7072-4FB6E2CC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44105" y="30588142"/>
              <a:ext cx="3085440" cy="3081236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4C9D5F56-F8A8-D18A-F766-4347E83709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25620" y="10347081"/>
            <a:ext cx="5715772" cy="36252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45BCB6-C991-5E56-693C-17882A507B6B}"/>
              </a:ext>
            </a:extLst>
          </p:cNvPr>
          <p:cNvSpPr txBox="1"/>
          <p:nvPr/>
        </p:nvSpPr>
        <p:spPr>
          <a:xfrm>
            <a:off x="27196746" y="8859246"/>
            <a:ext cx="4861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Mutual information converges after about ~200k epochs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B57CB7-013F-D56A-591C-B26A76C7DB4B}"/>
              </a:ext>
            </a:extLst>
          </p:cNvPr>
          <p:cNvSpPr txBox="1"/>
          <p:nvPr/>
        </p:nvSpPr>
        <p:spPr>
          <a:xfrm>
            <a:off x="20875467" y="20298577"/>
            <a:ext cx="1043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 inputs are mildly correlated with L and M inputs (r = 0.36 and 0.4)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165334-F780-123E-A9B1-521AE0DF7A9E}"/>
              </a:ext>
            </a:extLst>
          </p:cNvPr>
          <p:cNvSpPr/>
          <p:nvPr/>
        </p:nvSpPr>
        <p:spPr>
          <a:xfrm>
            <a:off x="32990117" y="7416695"/>
            <a:ext cx="9072283" cy="149960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09B83A-1CA4-48B4-78BB-B487C48C2842}"/>
              </a:ext>
            </a:extLst>
          </p:cNvPr>
          <p:cNvSpPr txBox="1"/>
          <p:nvPr/>
        </p:nvSpPr>
        <p:spPr>
          <a:xfrm>
            <a:off x="35925411" y="24725807"/>
            <a:ext cx="3917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773197-2AC3-A50E-61AE-343B104F9862}"/>
              </a:ext>
            </a:extLst>
          </p:cNvPr>
          <p:cNvSpPr/>
          <p:nvPr/>
        </p:nvSpPr>
        <p:spPr>
          <a:xfrm>
            <a:off x="32990116" y="24596679"/>
            <a:ext cx="9072283" cy="78032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0032145-1AE6-E45B-77BE-45ECFFEF0886}"/>
              </a:ext>
            </a:extLst>
          </p:cNvPr>
          <p:cNvSpPr txBox="1"/>
          <p:nvPr/>
        </p:nvSpPr>
        <p:spPr>
          <a:xfrm>
            <a:off x="33241129" y="25817152"/>
            <a:ext cx="83174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Atick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J., Li, Z., &amp; Redlich, A. N. (1992). Understanding retinal color coding from first principles.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 computation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559-572.</a:t>
            </a:r>
          </a:p>
          <a:p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Barlow, H. B. (1961). Possible principles underlying the transformation of sensory messages.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Sensory communication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(01), 217-233.</a:t>
            </a:r>
          </a:p>
          <a:p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Buchsbaum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&amp; Gottschalk, A. (1983). Trichromacy, opponent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colours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coding and optimum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information transmission in the retina.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Royal society of London. Series B. Biological sciences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220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(1218), 89-113.</a:t>
            </a:r>
          </a:p>
          <a:p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Jun, N. Y., Field, G. D., &amp; Pearson, J. (2021). Scene statistics and noise determine the relative arrangement of receptive field mosaics.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National Academy of Sciences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118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(39), e2105115118.</a:t>
            </a:r>
          </a:p>
          <a:p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Karklin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&amp; </a:t>
            </a:r>
            <a:r>
              <a:rPr lang="en-US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Simoncelli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 (2011). Efficient coding of natural images with a population of noisy linear-nonlinear neurons.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24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407130-385C-7987-5A1F-17A0401033B1}"/>
              </a:ext>
            </a:extLst>
          </p:cNvPr>
          <p:cNvSpPr txBox="1"/>
          <p:nvPr/>
        </p:nvSpPr>
        <p:spPr>
          <a:xfrm>
            <a:off x="33418334" y="12016832"/>
            <a:ext cx="501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Midget cells in Fovea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615ADB4-082C-8C79-8BDB-2416243EBB0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364373" y="12578122"/>
            <a:ext cx="3350350" cy="37138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3A6EB57-1723-1A35-9A90-CC3D488681D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004269" y="12646512"/>
            <a:ext cx="3310278" cy="191549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092D868-23D8-FDD9-BFE5-FFBE8FB68DCF}"/>
              </a:ext>
            </a:extLst>
          </p:cNvPr>
          <p:cNvSpPr txBox="1"/>
          <p:nvPr/>
        </p:nvSpPr>
        <p:spPr>
          <a:xfrm>
            <a:off x="38107523" y="12029910"/>
            <a:ext cx="501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Midget cells in Periphery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E5AE0C-1896-A528-4DE3-F7B20B0814EA}"/>
              </a:ext>
            </a:extLst>
          </p:cNvPr>
          <p:cNvSpPr txBox="1"/>
          <p:nvPr/>
        </p:nvSpPr>
        <p:spPr>
          <a:xfrm>
            <a:off x="33314133" y="20104388"/>
            <a:ext cx="7354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Therefore, our findings: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Explain why midget cells in the periphery, but not in the fovea, are efficient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Suggest that achromatic receptive fields might encode more information than chromatic receptive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83C31CE-78E8-8889-92EA-E4E28810B25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418334" y="17256582"/>
            <a:ext cx="3350350" cy="2083356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12DF9FC-CA3B-9EEB-EAD1-1D8134F48CE5}"/>
              </a:ext>
            </a:extLst>
          </p:cNvPr>
          <p:cNvSpPr txBox="1"/>
          <p:nvPr/>
        </p:nvSpPr>
        <p:spPr>
          <a:xfrm>
            <a:off x="33524197" y="16775152"/>
            <a:ext cx="5014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Bistratified ganglion cells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F871521-854D-A90F-15AF-B7B883F174EF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21815663" y="10079795"/>
            <a:ext cx="1828800" cy="1828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F6FD617-6939-E53B-13B1-C5F12AF3AB80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23796006" y="12074545"/>
            <a:ext cx="1828800" cy="18288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550FE9C-7927-73C7-B57F-3BC3B5498C9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568822" y="15624031"/>
            <a:ext cx="6735642" cy="383557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7735841-D1DE-FD37-12D8-5B05DD7D8F3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491722" y="21117772"/>
            <a:ext cx="5903102" cy="34086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C42E42B-F288-407D-E1AD-A9E1BE0E64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042419" y="20955468"/>
            <a:ext cx="6068983" cy="344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0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3198</TotalTime>
  <Words>565</Words>
  <Application>Microsoft Office PowerPoint</Application>
  <PresentationFormat>Custom</PresentationFormat>
  <Paragraphs>63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David .</dc:creator>
  <cp:lastModifiedBy>David St-Amand</cp:lastModifiedBy>
  <cp:revision>57</cp:revision>
  <dcterms:created xsi:type="dcterms:W3CDTF">2023-09-22T14:10:33Z</dcterms:created>
  <dcterms:modified xsi:type="dcterms:W3CDTF">2023-09-25T05:14:02Z</dcterms:modified>
</cp:coreProperties>
</file>